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  <p:sldId id="263" r:id="rId9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48AF0-8BE1-404D-84BC-B2A59D3FC4E4}" type="datetimeFigureOut">
              <a:rPr lang="de-DE" smtClean="0"/>
              <a:t>11.02.2025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20233-597D-489E-B636-5535478AB10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5529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48AF0-8BE1-404D-84BC-B2A59D3FC4E4}" type="datetimeFigureOut">
              <a:rPr lang="de-DE" smtClean="0"/>
              <a:t>11.02.2025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20233-597D-489E-B636-5535478AB10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27888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48AF0-8BE1-404D-84BC-B2A59D3FC4E4}" type="datetimeFigureOut">
              <a:rPr lang="de-DE" smtClean="0"/>
              <a:t>11.02.2025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20233-597D-489E-B636-5535478AB10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9777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48AF0-8BE1-404D-84BC-B2A59D3FC4E4}" type="datetimeFigureOut">
              <a:rPr lang="de-DE" smtClean="0"/>
              <a:t>11.02.2025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20233-597D-489E-B636-5535478AB10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8535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48AF0-8BE1-404D-84BC-B2A59D3FC4E4}" type="datetimeFigureOut">
              <a:rPr lang="de-DE" smtClean="0"/>
              <a:t>11.02.2025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20233-597D-489E-B636-5535478AB10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2143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48AF0-8BE1-404D-84BC-B2A59D3FC4E4}" type="datetimeFigureOut">
              <a:rPr lang="de-DE" smtClean="0"/>
              <a:t>11.02.2025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20233-597D-489E-B636-5535478AB10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82614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48AF0-8BE1-404D-84BC-B2A59D3FC4E4}" type="datetimeFigureOut">
              <a:rPr lang="de-DE" smtClean="0"/>
              <a:t>11.02.2025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20233-597D-489E-B636-5535478AB10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56244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48AF0-8BE1-404D-84BC-B2A59D3FC4E4}" type="datetimeFigureOut">
              <a:rPr lang="de-DE" smtClean="0"/>
              <a:t>11.02.2025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20233-597D-489E-B636-5535478AB10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8866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48AF0-8BE1-404D-84BC-B2A59D3FC4E4}" type="datetimeFigureOut">
              <a:rPr lang="de-DE" smtClean="0"/>
              <a:t>11.02.2025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20233-597D-489E-B636-5535478AB10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0313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48AF0-8BE1-404D-84BC-B2A59D3FC4E4}" type="datetimeFigureOut">
              <a:rPr lang="de-DE" smtClean="0"/>
              <a:t>11.02.2025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20233-597D-489E-B636-5535478AB10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5910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48AF0-8BE1-404D-84BC-B2A59D3FC4E4}" type="datetimeFigureOut">
              <a:rPr lang="de-DE" smtClean="0"/>
              <a:t>11.02.2025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20233-597D-489E-B636-5535478AB10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1034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548AF0-8BE1-404D-84BC-B2A59D3FC4E4}" type="datetimeFigureOut">
              <a:rPr lang="de-DE" smtClean="0"/>
              <a:t>11.02.2025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F20233-597D-489E-B636-5535478AB10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4148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381386" y="1357256"/>
            <a:ext cx="9144000" cy="899384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Festspielregelung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2256640"/>
            <a:ext cx="9144000" cy="4311940"/>
          </a:xfrm>
        </p:spPr>
        <p:txBody>
          <a:bodyPr>
            <a:normAutofit fontScale="92500"/>
          </a:bodyPr>
          <a:lstStyle/>
          <a:p>
            <a:r>
              <a:rPr lang="de-DE" dirty="0"/>
              <a:t>§ 4 </a:t>
            </a:r>
            <a:r>
              <a:rPr lang="de-DE" dirty="0" err="1"/>
              <a:t>JSpO</a:t>
            </a:r>
            <a:r>
              <a:rPr lang="de-DE" dirty="0"/>
              <a:t>/WDFV - Altersklasseneinteilung</a:t>
            </a:r>
          </a:p>
          <a:p>
            <a:pPr algn="l"/>
            <a:r>
              <a:rPr lang="de-DE" dirty="0"/>
              <a:t>(1) Die Fußballjugend spielt in folgenden Altersklassen:</a:t>
            </a:r>
          </a:p>
          <a:p>
            <a:pPr marL="914400" lvl="1" indent="-457200" algn="l">
              <a:buFont typeface="+mj-lt"/>
              <a:buAutoNum type="arabicPeriod"/>
            </a:pPr>
            <a:r>
              <a:rPr lang="de-DE" sz="2400" dirty="0" smtClean="0"/>
              <a:t>A-Junioren/A-Juniorinnen </a:t>
            </a:r>
            <a:r>
              <a:rPr lang="de-DE" sz="2400" dirty="0"/>
              <a:t>(U19/U18): A-Junioren einer Spielzeit sind Spieler, </a:t>
            </a:r>
            <a:r>
              <a:rPr lang="de-DE" sz="2400" dirty="0" smtClean="0"/>
              <a:t>die im Kalenderjahr</a:t>
            </a:r>
            <a:r>
              <a:rPr lang="de-DE" sz="2400" dirty="0"/>
              <a:t>, in dem das Spieljahr beginnt, das 17. oder 18. Lebensjahr </a:t>
            </a:r>
            <a:r>
              <a:rPr lang="de-DE" sz="2400" dirty="0" smtClean="0"/>
              <a:t>vollenden oder </a:t>
            </a:r>
            <a:r>
              <a:rPr lang="de-DE" sz="2400" dirty="0"/>
              <a:t>vollendet haben.</a:t>
            </a:r>
          </a:p>
          <a:p>
            <a:pPr marL="914400" lvl="1" indent="-457200" algn="l">
              <a:buFont typeface="+mj-lt"/>
              <a:buAutoNum type="arabicPeriod"/>
            </a:pPr>
            <a:r>
              <a:rPr lang="de-DE" sz="2400" dirty="0" smtClean="0"/>
              <a:t>bis </a:t>
            </a:r>
            <a:r>
              <a:rPr lang="de-DE" sz="2400" dirty="0"/>
              <a:t>7. …..</a:t>
            </a:r>
          </a:p>
          <a:p>
            <a:pPr algn="l"/>
            <a:r>
              <a:rPr lang="de-DE" dirty="0"/>
              <a:t>(2) Stichtag für alle Altersklassen ist der 1. Januar eines jeden Jahres.</a:t>
            </a:r>
          </a:p>
          <a:p>
            <a:pPr marL="0" lvl="1" algn="l">
              <a:spcBef>
                <a:spcPts val="1000"/>
              </a:spcBef>
            </a:pPr>
            <a:r>
              <a:rPr lang="de-DE" sz="2400" dirty="0"/>
              <a:t>(3) Ein Junior kann grundsätzlich in der nächsthöheren Altersklasse eingesetzt </a:t>
            </a:r>
            <a:r>
              <a:rPr lang="de-DE" sz="2400" dirty="0" smtClean="0"/>
              <a:t>werden.</a:t>
            </a:r>
            <a:br>
              <a:rPr lang="de-DE" sz="2400" dirty="0" smtClean="0"/>
            </a:br>
            <a:r>
              <a:rPr lang="de-DE" sz="2400" dirty="0" smtClean="0"/>
              <a:t>Ist </a:t>
            </a:r>
            <a:r>
              <a:rPr lang="de-DE" sz="2400" dirty="0"/>
              <a:t>keine B-Juniorenmannschaft vorhanden, so können auch Juniorenspieler des ältesten C-Junioren-Jahrganges in der A-Juniorenmannschaft mitwirken. Diese Regelung gilt entsprechend für alle anderen Altersklassen.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2679" y="145707"/>
            <a:ext cx="7106642" cy="1105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19579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0007" y="103762"/>
            <a:ext cx="7106642" cy="1105054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>
          <a:xfrm>
            <a:off x="1166069" y="2152306"/>
            <a:ext cx="9714451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dirty="0">
                <a:solidFill>
                  <a:srgbClr val="000000"/>
                </a:solidFill>
                <a:latin typeface="CIDFont+F2"/>
              </a:rPr>
              <a:t>§ 4 </a:t>
            </a:r>
            <a:r>
              <a:rPr lang="de-DE" dirty="0" err="1">
                <a:solidFill>
                  <a:srgbClr val="000000"/>
                </a:solidFill>
                <a:latin typeface="CIDFont+F2"/>
              </a:rPr>
              <a:t>JSpO</a:t>
            </a:r>
            <a:r>
              <a:rPr lang="de-DE" dirty="0">
                <a:solidFill>
                  <a:srgbClr val="000000"/>
                </a:solidFill>
                <a:latin typeface="CIDFont+F2"/>
              </a:rPr>
              <a:t>/WDFV </a:t>
            </a:r>
            <a:r>
              <a:rPr lang="de-DE" dirty="0" smtClean="0">
                <a:solidFill>
                  <a:srgbClr val="000000"/>
                </a:solidFill>
                <a:latin typeface="CIDFont+F2"/>
              </a:rPr>
              <a:t>– Altersklasseneinteilung</a:t>
            </a:r>
          </a:p>
          <a:p>
            <a:pPr algn="ctr"/>
            <a:endParaRPr lang="de-DE" dirty="0">
              <a:solidFill>
                <a:srgbClr val="000000"/>
              </a:solidFill>
              <a:latin typeface="CIDFont+F2"/>
            </a:endParaRPr>
          </a:p>
          <a:p>
            <a:r>
              <a:rPr lang="de-DE" dirty="0">
                <a:solidFill>
                  <a:srgbClr val="000000"/>
                </a:solidFill>
                <a:latin typeface="CIDFont+F4"/>
              </a:rPr>
              <a:t>(5) Die A-Junioren sind die </a:t>
            </a:r>
            <a:r>
              <a:rPr lang="de-DE" dirty="0">
                <a:solidFill>
                  <a:srgbClr val="FF0000"/>
                </a:solidFill>
                <a:latin typeface="CIDFont+F4"/>
              </a:rPr>
              <a:t>ranghöchste </a:t>
            </a:r>
            <a:r>
              <a:rPr lang="de-DE" dirty="0">
                <a:solidFill>
                  <a:srgbClr val="000000"/>
                </a:solidFill>
                <a:latin typeface="CIDFont+F4"/>
              </a:rPr>
              <a:t>Juniorenmannschaft. </a:t>
            </a:r>
            <a:r>
              <a:rPr lang="de-DE" dirty="0">
                <a:solidFill>
                  <a:srgbClr val="FF0000"/>
                </a:solidFill>
                <a:latin typeface="CIDFont+F4"/>
              </a:rPr>
              <a:t>Die jüngeren Jahrgänge -</a:t>
            </a:r>
          </a:p>
          <a:p>
            <a:r>
              <a:rPr lang="de-DE" dirty="0">
                <a:solidFill>
                  <a:srgbClr val="FF0000"/>
                </a:solidFill>
                <a:latin typeface="CIDFont+F4"/>
              </a:rPr>
              <a:t>B- bis G-Junioren - sind jeweils in alphabetischer Reihenfolge die nächsthöhere</a:t>
            </a:r>
          </a:p>
          <a:p>
            <a:r>
              <a:rPr lang="de-DE" dirty="0">
                <a:solidFill>
                  <a:srgbClr val="FF0000"/>
                </a:solidFill>
                <a:latin typeface="CIDFont+F4"/>
              </a:rPr>
              <a:t>Juniorenmannschaft gegenüber der folgenden.</a:t>
            </a:r>
          </a:p>
          <a:p>
            <a:r>
              <a:rPr lang="de-DE" dirty="0">
                <a:solidFill>
                  <a:srgbClr val="000000"/>
                </a:solidFill>
                <a:latin typeface="CIDFont+F4"/>
              </a:rPr>
              <a:t>(6) Ein Verein kann für eine Altersklasse </a:t>
            </a:r>
            <a:r>
              <a:rPr lang="de-DE" dirty="0">
                <a:solidFill>
                  <a:srgbClr val="FF0000"/>
                </a:solidFill>
                <a:latin typeface="CIDFont+F4"/>
              </a:rPr>
              <a:t>mehrere Mannschaften </a:t>
            </a:r>
            <a:r>
              <a:rPr lang="de-DE" dirty="0">
                <a:solidFill>
                  <a:srgbClr val="000000"/>
                </a:solidFill>
                <a:latin typeface="CIDFont+F4"/>
              </a:rPr>
              <a:t>melden. Die</a:t>
            </a:r>
          </a:p>
          <a:p>
            <a:r>
              <a:rPr lang="de-DE" dirty="0">
                <a:solidFill>
                  <a:srgbClr val="000000"/>
                </a:solidFill>
                <a:latin typeface="CIDFont+F4"/>
              </a:rPr>
              <a:t>Mannschaften führen sodann die Bezeichnung </a:t>
            </a:r>
            <a:r>
              <a:rPr lang="de-DE" dirty="0">
                <a:solidFill>
                  <a:srgbClr val="FF0000"/>
                </a:solidFill>
                <a:latin typeface="CIDFont+F4"/>
              </a:rPr>
              <a:t>A-2-Junioren, A-3-Junioren </a:t>
            </a:r>
            <a:r>
              <a:rPr lang="de-DE" dirty="0">
                <a:solidFill>
                  <a:srgbClr val="000000"/>
                </a:solidFill>
                <a:latin typeface="CIDFont+F4"/>
              </a:rPr>
              <a:t>usw..</a:t>
            </a:r>
          </a:p>
          <a:p>
            <a:r>
              <a:rPr lang="de-DE" dirty="0">
                <a:solidFill>
                  <a:srgbClr val="000000"/>
                </a:solidFill>
                <a:latin typeface="CIDFont+F4"/>
              </a:rPr>
              <a:t>Entsprechend ist bei den anderen Altersklassen zu verfahren.</a:t>
            </a:r>
          </a:p>
          <a:p>
            <a:r>
              <a:rPr lang="de-DE" dirty="0">
                <a:solidFill>
                  <a:srgbClr val="000000"/>
                </a:solidFill>
                <a:latin typeface="CIDFont+F4"/>
              </a:rPr>
              <a:t>(7) …..</a:t>
            </a:r>
          </a:p>
          <a:p>
            <a:r>
              <a:rPr lang="de-DE" dirty="0">
                <a:solidFill>
                  <a:srgbClr val="000000"/>
                </a:solidFill>
                <a:latin typeface="CIDFont+F4"/>
              </a:rPr>
              <a:t>(8) …..</a:t>
            </a:r>
          </a:p>
          <a:p>
            <a:r>
              <a:rPr lang="de-DE" dirty="0">
                <a:solidFill>
                  <a:srgbClr val="000000"/>
                </a:solidFill>
                <a:latin typeface="CIDFont+F4"/>
              </a:rPr>
              <a:t>(9) In den einzelnen Altersklassen ist die </a:t>
            </a:r>
            <a:r>
              <a:rPr lang="de-DE" dirty="0">
                <a:solidFill>
                  <a:srgbClr val="FF0000"/>
                </a:solidFill>
                <a:latin typeface="CIDFont+F4"/>
              </a:rPr>
              <a:t>ist die 1. Mannschaft - z. B. die A-1-Junioren -</a:t>
            </a:r>
          </a:p>
          <a:p>
            <a:r>
              <a:rPr lang="de-DE" dirty="0">
                <a:solidFill>
                  <a:srgbClr val="FF0000"/>
                </a:solidFill>
                <a:latin typeface="CIDFont+F4"/>
              </a:rPr>
              <a:t>jeweils die höhere </a:t>
            </a:r>
            <a:r>
              <a:rPr lang="de-DE" dirty="0">
                <a:solidFill>
                  <a:srgbClr val="000000"/>
                </a:solidFill>
                <a:latin typeface="CIDFont+F4"/>
              </a:rPr>
              <a:t>und die 2. Mannschaft - z. B. die A-2-Junioren oder z. B. die A-3-</a:t>
            </a:r>
          </a:p>
          <a:p>
            <a:r>
              <a:rPr lang="de-DE" dirty="0">
                <a:solidFill>
                  <a:srgbClr val="000000"/>
                </a:solidFill>
                <a:latin typeface="CIDFont+F4"/>
              </a:rPr>
              <a:t>Junioren usw. - die untere Mannschaft.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467013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1343" y="204430"/>
            <a:ext cx="7106642" cy="1105054"/>
          </a:xfrm>
          <a:prstGeom prst="rect">
            <a:avLst/>
          </a:prstGeom>
        </p:spPr>
      </p:pic>
      <p:sp>
        <p:nvSpPr>
          <p:cNvPr id="3" name="Rechteck 2"/>
          <p:cNvSpPr/>
          <p:nvPr/>
        </p:nvSpPr>
        <p:spPr>
          <a:xfrm>
            <a:off x="1266737" y="1786979"/>
            <a:ext cx="9521505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dirty="0">
                <a:solidFill>
                  <a:srgbClr val="000000"/>
                </a:solidFill>
                <a:latin typeface="CIDFont+F2"/>
              </a:rPr>
              <a:t>§ 8 </a:t>
            </a:r>
            <a:r>
              <a:rPr lang="de-DE" dirty="0" err="1">
                <a:solidFill>
                  <a:srgbClr val="000000"/>
                </a:solidFill>
                <a:latin typeface="CIDFont+F2"/>
              </a:rPr>
              <a:t>JSpO</a:t>
            </a:r>
            <a:r>
              <a:rPr lang="de-DE" dirty="0">
                <a:solidFill>
                  <a:srgbClr val="000000"/>
                </a:solidFill>
                <a:latin typeface="CIDFont+F2"/>
              </a:rPr>
              <a:t>/WDFV – Umfang der Spielerlaubnis und Spielberechtigung in</a:t>
            </a:r>
          </a:p>
          <a:p>
            <a:pPr algn="ctr"/>
            <a:r>
              <a:rPr lang="de-DE" dirty="0">
                <a:solidFill>
                  <a:srgbClr val="000000"/>
                </a:solidFill>
                <a:latin typeface="CIDFont+F2"/>
              </a:rPr>
              <a:t>Pflichtspielen - </a:t>
            </a:r>
            <a:r>
              <a:rPr lang="de-DE" dirty="0">
                <a:solidFill>
                  <a:srgbClr val="FF0000"/>
                </a:solidFill>
                <a:latin typeface="CIDFont+F2"/>
              </a:rPr>
              <a:t>ausgenommen Pokalspiele </a:t>
            </a:r>
            <a:r>
              <a:rPr lang="de-DE" dirty="0">
                <a:solidFill>
                  <a:srgbClr val="000000"/>
                </a:solidFill>
                <a:latin typeface="CIDFont+F2"/>
              </a:rPr>
              <a:t>- bei einem Wechsel von der höheren</a:t>
            </a:r>
          </a:p>
          <a:p>
            <a:pPr algn="ctr"/>
            <a:r>
              <a:rPr lang="de-DE" dirty="0">
                <a:solidFill>
                  <a:srgbClr val="000000"/>
                </a:solidFill>
                <a:latin typeface="CIDFont+F2"/>
              </a:rPr>
              <a:t>Mannschaft in die untere </a:t>
            </a:r>
            <a:r>
              <a:rPr lang="de-DE" dirty="0" smtClean="0">
                <a:solidFill>
                  <a:srgbClr val="000000"/>
                </a:solidFill>
                <a:latin typeface="CIDFont+F2"/>
              </a:rPr>
              <a:t>Mannschaft</a:t>
            </a:r>
          </a:p>
          <a:p>
            <a:pPr algn="ctr"/>
            <a:endParaRPr lang="de-DE" dirty="0">
              <a:solidFill>
                <a:srgbClr val="000000"/>
              </a:solidFill>
              <a:latin typeface="CIDFont+F2"/>
            </a:endParaRPr>
          </a:p>
          <a:p>
            <a:r>
              <a:rPr lang="de-DE" dirty="0">
                <a:solidFill>
                  <a:srgbClr val="000000"/>
                </a:solidFill>
                <a:latin typeface="CIDFont+F4"/>
              </a:rPr>
              <a:t>(3) </a:t>
            </a:r>
            <a:r>
              <a:rPr lang="de-DE" dirty="0">
                <a:solidFill>
                  <a:srgbClr val="FF0000"/>
                </a:solidFill>
                <a:latin typeface="CIDFont+F4"/>
              </a:rPr>
              <a:t>Juniorinnen </a:t>
            </a:r>
            <a:r>
              <a:rPr lang="de-DE" dirty="0">
                <a:solidFill>
                  <a:srgbClr val="000000"/>
                </a:solidFill>
                <a:latin typeface="CIDFont+F4"/>
              </a:rPr>
              <a:t>können sich in Juniorenmannschaften gegenüber Juniorinnenmannschaften</a:t>
            </a:r>
          </a:p>
          <a:p>
            <a:r>
              <a:rPr lang="de-DE" dirty="0">
                <a:solidFill>
                  <a:srgbClr val="FF0000"/>
                </a:solidFill>
                <a:latin typeface="CIDFont+F4"/>
              </a:rPr>
              <a:t>nicht </a:t>
            </a:r>
            <a:r>
              <a:rPr lang="de-DE" dirty="0" err="1">
                <a:solidFill>
                  <a:srgbClr val="FF0000"/>
                </a:solidFill>
                <a:latin typeface="CIDFont+F4"/>
              </a:rPr>
              <a:t>festspielen</a:t>
            </a:r>
            <a:r>
              <a:rPr lang="de-DE" dirty="0">
                <a:solidFill>
                  <a:srgbClr val="000000"/>
                </a:solidFill>
                <a:latin typeface="CIDFont+F4"/>
              </a:rPr>
              <a:t>.</a:t>
            </a:r>
          </a:p>
          <a:p>
            <a:r>
              <a:rPr lang="de-DE" dirty="0">
                <a:solidFill>
                  <a:srgbClr val="000000"/>
                </a:solidFill>
                <a:latin typeface="CIDFont+F4"/>
              </a:rPr>
              <a:t>(4) Wird </a:t>
            </a:r>
            <a:r>
              <a:rPr lang="de-DE" dirty="0">
                <a:solidFill>
                  <a:srgbClr val="FF0000"/>
                </a:solidFill>
                <a:latin typeface="CIDFont+F4"/>
              </a:rPr>
              <a:t>eine Mannschaft </a:t>
            </a:r>
            <a:r>
              <a:rPr lang="de-DE" dirty="0">
                <a:solidFill>
                  <a:srgbClr val="000000"/>
                </a:solidFill>
                <a:latin typeface="CIDFont+F4"/>
              </a:rPr>
              <a:t>im Verlauf des Spieljahres </a:t>
            </a:r>
            <a:r>
              <a:rPr lang="de-DE" dirty="0">
                <a:solidFill>
                  <a:srgbClr val="FF0000"/>
                </a:solidFill>
                <a:latin typeface="CIDFont+F4"/>
              </a:rPr>
              <a:t>nachgemeldet</a:t>
            </a:r>
            <a:r>
              <a:rPr lang="de-DE" dirty="0">
                <a:solidFill>
                  <a:srgbClr val="000000"/>
                </a:solidFill>
                <a:latin typeface="CIDFont+F4"/>
              </a:rPr>
              <a:t>, sind zunächst alle</a:t>
            </a:r>
          </a:p>
          <a:p>
            <a:r>
              <a:rPr lang="de-DE" dirty="0">
                <a:solidFill>
                  <a:srgbClr val="000000"/>
                </a:solidFill>
                <a:latin typeface="CIDFont+F4"/>
              </a:rPr>
              <a:t>Junioren der betreffenden Altersklasse für diese Mannschaft spielberechtigt. Spieler, die</a:t>
            </a:r>
          </a:p>
          <a:p>
            <a:r>
              <a:rPr lang="de-DE" dirty="0">
                <a:solidFill>
                  <a:srgbClr val="000000"/>
                </a:solidFill>
                <a:latin typeface="CIDFont+F4"/>
              </a:rPr>
              <a:t>in den beiden ersten Spielen nicht in dieser Mannschaft eingesetzt wurden, gelten nicht</a:t>
            </a:r>
          </a:p>
          <a:p>
            <a:r>
              <a:rPr lang="de-DE" dirty="0">
                <a:solidFill>
                  <a:srgbClr val="000000"/>
                </a:solidFill>
                <a:latin typeface="CIDFont+F4"/>
              </a:rPr>
              <a:t>als Stammspieler dieser Mannschaft und dürfen nur unter Einhaltung der Wartefristen</a:t>
            </a:r>
          </a:p>
          <a:p>
            <a:r>
              <a:rPr lang="de-DE" dirty="0">
                <a:solidFill>
                  <a:srgbClr val="000000"/>
                </a:solidFill>
                <a:latin typeface="CIDFont+F4"/>
              </a:rPr>
              <a:t>eingesetzt werden.</a:t>
            </a:r>
          </a:p>
          <a:p>
            <a:r>
              <a:rPr lang="de-DE" dirty="0">
                <a:solidFill>
                  <a:srgbClr val="000000"/>
                </a:solidFill>
                <a:latin typeface="CIDFont+F4"/>
              </a:rPr>
              <a:t>(5) Bei </a:t>
            </a:r>
            <a:r>
              <a:rPr lang="de-DE" dirty="0">
                <a:solidFill>
                  <a:srgbClr val="FF0000"/>
                </a:solidFill>
                <a:latin typeface="CIDFont+F4"/>
              </a:rPr>
              <a:t>allen Mannschaften, die in Spielklassen auf Kreisebene </a:t>
            </a:r>
            <a:r>
              <a:rPr lang="de-DE" dirty="0">
                <a:solidFill>
                  <a:srgbClr val="000000"/>
                </a:solidFill>
                <a:latin typeface="CIDFont+F4"/>
              </a:rPr>
              <a:t>spielen, gelten als höhere</a:t>
            </a:r>
          </a:p>
          <a:p>
            <a:r>
              <a:rPr lang="de-DE" dirty="0">
                <a:solidFill>
                  <a:srgbClr val="000000"/>
                </a:solidFill>
                <a:latin typeface="CIDFont+F4"/>
              </a:rPr>
              <a:t>Mannschaft nur Mannschaften der gleichen Altersklasse (§ 4 (9) </a:t>
            </a:r>
            <a:r>
              <a:rPr lang="de-DE" dirty="0" err="1">
                <a:solidFill>
                  <a:srgbClr val="000000"/>
                </a:solidFill>
                <a:latin typeface="CIDFont+F4"/>
              </a:rPr>
              <a:t>JSpO</a:t>
            </a:r>
            <a:r>
              <a:rPr lang="de-DE" dirty="0">
                <a:solidFill>
                  <a:srgbClr val="000000"/>
                </a:solidFill>
                <a:latin typeface="CIDFont+F4"/>
              </a:rPr>
              <a:t>/WDFV).</a:t>
            </a:r>
          </a:p>
          <a:p>
            <a:r>
              <a:rPr lang="de-DE" dirty="0">
                <a:solidFill>
                  <a:srgbClr val="FF0000"/>
                </a:solidFill>
                <a:latin typeface="CIDFont+F4"/>
              </a:rPr>
              <a:t>Altersklassenübergreifend findet die Bestimmung des (1) bei Mannschaften in den</a:t>
            </a:r>
          </a:p>
          <a:p>
            <a:r>
              <a:rPr lang="de-DE" dirty="0">
                <a:solidFill>
                  <a:srgbClr val="FF0000"/>
                </a:solidFill>
                <a:latin typeface="CIDFont+F4"/>
              </a:rPr>
              <a:t>Spielklassen der Kreise keine Anwendung.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056613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1343" y="204430"/>
            <a:ext cx="7106642" cy="1105054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151" y="1309484"/>
            <a:ext cx="9706029" cy="5457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61626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1343" y="204430"/>
            <a:ext cx="7106642" cy="1105054"/>
          </a:xfrm>
          <a:prstGeom prst="rect">
            <a:avLst/>
          </a:prstGeom>
        </p:spPr>
      </p:pic>
      <p:sp>
        <p:nvSpPr>
          <p:cNvPr id="4" name="Rechteck 3"/>
          <p:cNvSpPr/>
          <p:nvPr/>
        </p:nvSpPr>
        <p:spPr>
          <a:xfrm>
            <a:off x="1275127" y="1862480"/>
            <a:ext cx="907688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dirty="0">
                <a:solidFill>
                  <a:srgbClr val="000000"/>
                </a:solidFill>
                <a:latin typeface="CIDFont+F2"/>
              </a:rPr>
              <a:t>§ 8 </a:t>
            </a:r>
            <a:r>
              <a:rPr lang="de-DE" dirty="0" err="1">
                <a:solidFill>
                  <a:srgbClr val="000000"/>
                </a:solidFill>
                <a:latin typeface="CIDFont+F2"/>
              </a:rPr>
              <a:t>JSpO</a:t>
            </a:r>
            <a:r>
              <a:rPr lang="de-DE" dirty="0">
                <a:solidFill>
                  <a:srgbClr val="000000"/>
                </a:solidFill>
                <a:latin typeface="CIDFont+F2"/>
              </a:rPr>
              <a:t>/WDFV – Umfang der Spielerlaubnis und Spielberechtigung in</a:t>
            </a:r>
          </a:p>
          <a:p>
            <a:pPr algn="ctr"/>
            <a:r>
              <a:rPr lang="de-DE" dirty="0">
                <a:solidFill>
                  <a:srgbClr val="000000"/>
                </a:solidFill>
                <a:latin typeface="CIDFont+F2"/>
              </a:rPr>
              <a:t>Pflichtspielen - </a:t>
            </a:r>
            <a:r>
              <a:rPr lang="de-DE" dirty="0">
                <a:solidFill>
                  <a:srgbClr val="FF0000"/>
                </a:solidFill>
                <a:latin typeface="CIDFont+F2"/>
              </a:rPr>
              <a:t>ausgenommen Pokalspiele </a:t>
            </a:r>
            <a:r>
              <a:rPr lang="de-DE" dirty="0">
                <a:solidFill>
                  <a:srgbClr val="000000"/>
                </a:solidFill>
                <a:latin typeface="CIDFont+F2"/>
              </a:rPr>
              <a:t>- bei einem Wechsel von der höheren</a:t>
            </a:r>
          </a:p>
          <a:p>
            <a:pPr algn="ctr"/>
            <a:r>
              <a:rPr lang="de-DE" dirty="0">
                <a:solidFill>
                  <a:srgbClr val="000000"/>
                </a:solidFill>
                <a:latin typeface="CIDFont+F2"/>
              </a:rPr>
              <a:t>Mannschaft in die untere </a:t>
            </a:r>
            <a:r>
              <a:rPr lang="de-DE" dirty="0" smtClean="0">
                <a:solidFill>
                  <a:srgbClr val="000000"/>
                </a:solidFill>
                <a:latin typeface="CIDFont+F2"/>
              </a:rPr>
              <a:t>Mannschaft</a:t>
            </a:r>
          </a:p>
          <a:p>
            <a:pPr algn="ctr"/>
            <a:endParaRPr lang="de-DE" dirty="0">
              <a:solidFill>
                <a:srgbClr val="000000"/>
              </a:solidFill>
              <a:latin typeface="CIDFont+F2"/>
            </a:endParaRPr>
          </a:p>
          <a:p>
            <a:r>
              <a:rPr lang="de-DE" dirty="0">
                <a:solidFill>
                  <a:srgbClr val="000000"/>
                </a:solidFill>
                <a:latin typeface="CIDFont+F4"/>
              </a:rPr>
              <a:t>(6) Eine Mannschaft kann </a:t>
            </a:r>
            <a:r>
              <a:rPr lang="de-DE" dirty="0">
                <a:solidFill>
                  <a:srgbClr val="FF0000"/>
                </a:solidFill>
                <a:latin typeface="CIDFont+F4"/>
              </a:rPr>
              <a:t>an einem Spieltag bis zu zwei Junioren einer höheren</a:t>
            </a:r>
          </a:p>
          <a:p>
            <a:r>
              <a:rPr lang="de-DE" dirty="0">
                <a:solidFill>
                  <a:srgbClr val="FF0000"/>
                </a:solidFill>
                <a:latin typeface="CIDFont+F4"/>
              </a:rPr>
              <a:t>Mannschaft </a:t>
            </a:r>
            <a:r>
              <a:rPr lang="de-DE" dirty="0">
                <a:solidFill>
                  <a:srgbClr val="000000"/>
                </a:solidFill>
                <a:latin typeface="CIDFont+F4"/>
              </a:rPr>
              <a:t>in einer </a:t>
            </a:r>
            <a:r>
              <a:rPr lang="de-DE" dirty="0">
                <a:solidFill>
                  <a:srgbClr val="FF0000"/>
                </a:solidFill>
                <a:latin typeface="CIDFont+F4"/>
              </a:rPr>
              <a:t>unteren Mannschaft einsetzen</a:t>
            </a:r>
            <a:r>
              <a:rPr lang="de-DE" dirty="0">
                <a:solidFill>
                  <a:srgbClr val="000000"/>
                </a:solidFill>
                <a:latin typeface="CIDFont+F4"/>
              </a:rPr>
              <a:t>, wenn diese Junioren nach dem</a:t>
            </a:r>
          </a:p>
          <a:p>
            <a:r>
              <a:rPr lang="de-DE" dirty="0">
                <a:solidFill>
                  <a:srgbClr val="000000"/>
                </a:solidFill>
                <a:latin typeface="CIDFont+F4"/>
              </a:rPr>
              <a:t>letzten Pflichtspiel in der höheren Mannschaft zehn Tage an keinem Pflichtspiel</a:t>
            </a:r>
          </a:p>
          <a:p>
            <a:r>
              <a:rPr lang="de-DE" dirty="0">
                <a:solidFill>
                  <a:srgbClr val="000000"/>
                </a:solidFill>
                <a:latin typeface="CIDFont+F4"/>
              </a:rPr>
              <a:t>teilgenommen haben.</a:t>
            </a:r>
          </a:p>
          <a:p>
            <a:r>
              <a:rPr lang="de-DE" dirty="0">
                <a:solidFill>
                  <a:srgbClr val="000000"/>
                </a:solidFill>
                <a:latin typeface="CIDFont+F4"/>
              </a:rPr>
              <a:t>(7) Der </a:t>
            </a:r>
            <a:r>
              <a:rPr lang="de-DE" dirty="0">
                <a:solidFill>
                  <a:srgbClr val="FF0000"/>
                </a:solidFill>
                <a:latin typeface="CIDFont+F4"/>
              </a:rPr>
              <a:t>dem Spiel folgende Tag </a:t>
            </a:r>
            <a:r>
              <a:rPr lang="de-DE" dirty="0">
                <a:solidFill>
                  <a:srgbClr val="000000"/>
                </a:solidFill>
                <a:latin typeface="CIDFont+F4"/>
              </a:rPr>
              <a:t>ist der </a:t>
            </a:r>
            <a:r>
              <a:rPr lang="de-DE" dirty="0">
                <a:solidFill>
                  <a:srgbClr val="FF0000"/>
                </a:solidFill>
                <a:latin typeface="CIDFont+F4"/>
              </a:rPr>
              <a:t>erste Tag der Schutzfrist</a:t>
            </a:r>
            <a:r>
              <a:rPr lang="de-DE" dirty="0">
                <a:solidFill>
                  <a:srgbClr val="000000"/>
                </a:solidFill>
                <a:latin typeface="CIDFont+F4"/>
              </a:rPr>
              <a:t>. Ist dieses ein </a:t>
            </a:r>
            <a:r>
              <a:rPr lang="de-DE" dirty="0">
                <a:solidFill>
                  <a:srgbClr val="FF0000"/>
                </a:solidFill>
                <a:latin typeface="CIDFont+F4"/>
              </a:rPr>
              <a:t>Samstag,</a:t>
            </a:r>
          </a:p>
          <a:p>
            <a:r>
              <a:rPr lang="de-DE" dirty="0">
                <a:solidFill>
                  <a:srgbClr val="FF0000"/>
                </a:solidFill>
                <a:latin typeface="CIDFont+F4"/>
              </a:rPr>
              <a:t>Sonntag oder Feiertag</a:t>
            </a:r>
            <a:r>
              <a:rPr lang="de-DE" dirty="0">
                <a:solidFill>
                  <a:srgbClr val="000000"/>
                </a:solidFill>
                <a:latin typeface="CIDFont+F4"/>
              </a:rPr>
              <a:t>, beginnt die Schutzfrist erst am </a:t>
            </a:r>
            <a:r>
              <a:rPr lang="de-DE" dirty="0">
                <a:solidFill>
                  <a:srgbClr val="FF0000"/>
                </a:solidFill>
                <a:latin typeface="CIDFont+F4"/>
              </a:rPr>
              <a:t>folgenden Werktag</a:t>
            </a:r>
            <a:r>
              <a:rPr lang="de-DE" dirty="0">
                <a:solidFill>
                  <a:srgbClr val="000000"/>
                </a:solidFill>
                <a:latin typeface="CIDFont+F4"/>
              </a:rPr>
              <a:t>. Dabei ist es</a:t>
            </a:r>
          </a:p>
          <a:p>
            <a:r>
              <a:rPr lang="de-DE" dirty="0">
                <a:solidFill>
                  <a:srgbClr val="000000"/>
                </a:solidFill>
                <a:latin typeface="CIDFont+F4"/>
              </a:rPr>
              <a:t>ohne Bedeutung, ob die höhere Mannschaft innerhalb der 10-Tage-Frist ein Pflichtspiel</a:t>
            </a:r>
          </a:p>
          <a:p>
            <a:r>
              <a:rPr lang="de-DE" dirty="0">
                <a:solidFill>
                  <a:srgbClr val="000000"/>
                </a:solidFill>
                <a:latin typeface="CIDFont+F4"/>
              </a:rPr>
              <a:t>auszutragen hat. Findet </a:t>
            </a:r>
            <a:r>
              <a:rPr lang="de-DE" dirty="0">
                <a:solidFill>
                  <a:srgbClr val="FF0000"/>
                </a:solidFill>
                <a:latin typeface="CIDFont+F4"/>
              </a:rPr>
              <a:t>innerhalb dieser zehn Tage </a:t>
            </a:r>
            <a:r>
              <a:rPr lang="de-DE" dirty="0">
                <a:solidFill>
                  <a:srgbClr val="000000"/>
                </a:solidFill>
                <a:latin typeface="CIDFont+F4"/>
              </a:rPr>
              <a:t>ein Pflichtspiel </a:t>
            </a:r>
            <a:r>
              <a:rPr lang="de-DE" dirty="0">
                <a:solidFill>
                  <a:srgbClr val="FF0000"/>
                </a:solidFill>
                <a:latin typeface="CIDFont+F4"/>
              </a:rPr>
              <a:t>der unteren</a:t>
            </a:r>
          </a:p>
          <a:p>
            <a:r>
              <a:rPr lang="de-DE" dirty="0">
                <a:solidFill>
                  <a:srgbClr val="FF0000"/>
                </a:solidFill>
                <a:latin typeface="CIDFont+F4"/>
              </a:rPr>
              <a:t>Mannschaft </a:t>
            </a:r>
            <a:r>
              <a:rPr lang="de-DE" dirty="0">
                <a:solidFill>
                  <a:srgbClr val="000000"/>
                </a:solidFill>
                <a:latin typeface="CIDFont+F4"/>
              </a:rPr>
              <a:t>statt, so gilt die Schutzfrist nach der Durchführung dieses Spiels als</a:t>
            </a:r>
          </a:p>
          <a:p>
            <a:r>
              <a:rPr lang="de-DE" dirty="0">
                <a:solidFill>
                  <a:srgbClr val="000000"/>
                </a:solidFill>
                <a:latin typeface="CIDFont+F4"/>
              </a:rPr>
              <a:t>beendet. Sperrstrafen werden in die Schutzfrist nicht einbezogen.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459614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1343" y="204430"/>
            <a:ext cx="7106642" cy="1105054"/>
          </a:xfrm>
          <a:prstGeom prst="rect">
            <a:avLst/>
          </a:prstGeom>
        </p:spPr>
      </p:pic>
      <p:sp>
        <p:nvSpPr>
          <p:cNvPr id="3" name="Rechteck 2"/>
          <p:cNvSpPr/>
          <p:nvPr/>
        </p:nvSpPr>
        <p:spPr>
          <a:xfrm>
            <a:off x="1426127" y="1627913"/>
            <a:ext cx="9328559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dirty="0">
                <a:solidFill>
                  <a:srgbClr val="000000"/>
                </a:solidFill>
                <a:latin typeface="CIDFont+F2"/>
              </a:rPr>
              <a:t>§ 8 </a:t>
            </a:r>
            <a:r>
              <a:rPr lang="de-DE" dirty="0" err="1">
                <a:solidFill>
                  <a:srgbClr val="000000"/>
                </a:solidFill>
                <a:latin typeface="CIDFont+F2"/>
              </a:rPr>
              <a:t>JSpO</a:t>
            </a:r>
            <a:r>
              <a:rPr lang="de-DE" dirty="0">
                <a:solidFill>
                  <a:srgbClr val="000000"/>
                </a:solidFill>
                <a:latin typeface="CIDFont+F2"/>
              </a:rPr>
              <a:t>/WDFV – Umfang der Spielerlaubnis und Spielberechtigung in</a:t>
            </a:r>
          </a:p>
          <a:p>
            <a:pPr algn="ctr"/>
            <a:r>
              <a:rPr lang="de-DE" dirty="0">
                <a:solidFill>
                  <a:srgbClr val="000000"/>
                </a:solidFill>
                <a:latin typeface="CIDFont+F2"/>
              </a:rPr>
              <a:t>Pflichtspielen - </a:t>
            </a:r>
            <a:r>
              <a:rPr lang="de-DE" dirty="0">
                <a:solidFill>
                  <a:srgbClr val="FF0000"/>
                </a:solidFill>
                <a:latin typeface="CIDFont+F2"/>
              </a:rPr>
              <a:t>ausgenommen Pokalspiele </a:t>
            </a:r>
            <a:r>
              <a:rPr lang="de-DE" dirty="0">
                <a:solidFill>
                  <a:srgbClr val="000000"/>
                </a:solidFill>
                <a:latin typeface="CIDFont+F2"/>
              </a:rPr>
              <a:t>- bei einem Wechsel von der höheren</a:t>
            </a:r>
          </a:p>
          <a:p>
            <a:pPr algn="ctr"/>
            <a:r>
              <a:rPr lang="de-DE" dirty="0">
                <a:solidFill>
                  <a:srgbClr val="000000"/>
                </a:solidFill>
                <a:latin typeface="CIDFont+F2"/>
              </a:rPr>
              <a:t>Mannschaft in die untere </a:t>
            </a:r>
            <a:r>
              <a:rPr lang="de-DE" dirty="0" smtClean="0">
                <a:solidFill>
                  <a:srgbClr val="000000"/>
                </a:solidFill>
                <a:latin typeface="CIDFont+F2"/>
              </a:rPr>
              <a:t>Mannschaft</a:t>
            </a:r>
          </a:p>
          <a:p>
            <a:pPr algn="ctr"/>
            <a:endParaRPr lang="de-DE" dirty="0">
              <a:solidFill>
                <a:srgbClr val="000000"/>
              </a:solidFill>
              <a:latin typeface="CIDFont+F2"/>
            </a:endParaRPr>
          </a:p>
          <a:p>
            <a:r>
              <a:rPr lang="de-DE" dirty="0">
                <a:solidFill>
                  <a:srgbClr val="000000"/>
                </a:solidFill>
                <a:latin typeface="CIDFont+F4"/>
              </a:rPr>
              <a:t>(8) Wird ein Spieler ohne Einhaltung der Schutzfrist oder werden </a:t>
            </a:r>
            <a:r>
              <a:rPr lang="de-DE" dirty="0">
                <a:solidFill>
                  <a:srgbClr val="FF0000"/>
                </a:solidFill>
                <a:latin typeface="CIDFont+F4"/>
              </a:rPr>
              <a:t>mehr als zwei </a:t>
            </a:r>
            <a:r>
              <a:rPr lang="de-DE" dirty="0" smtClean="0">
                <a:solidFill>
                  <a:srgbClr val="FF0000"/>
                </a:solidFill>
                <a:latin typeface="CIDFont+F4"/>
              </a:rPr>
              <a:t>Spieler </a:t>
            </a:r>
            <a:r>
              <a:rPr lang="de-DE" dirty="0" smtClean="0">
                <a:solidFill>
                  <a:srgbClr val="000000"/>
                </a:solidFill>
                <a:latin typeface="CIDFont+F4"/>
              </a:rPr>
              <a:t>einer </a:t>
            </a:r>
            <a:r>
              <a:rPr lang="de-DE" dirty="0">
                <a:solidFill>
                  <a:srgbClr val="000000"/>
                </a:solidFill>
                <a:latin typeface="CIDFont+F4"/>
              </a:rPr>
              <a:t>höheren Mannschaft eingesetzt, so wird </a:t>
            </a:r>
            <a:r>
              <a:rPr lang="de-DE" dirty="0">
                <a:solidFill>
                  <a:srgbClr val="FF0000"/>
                </a:solidFill>
                <a:latin typeface="CIDFont+F4"/>
              </a:rPr>
              <a:t>keiner </a:t>
            </a:r>
            <a:r>
              <a:rPr lang="de-DE" dirty="0">
                <a:solidFill>
                  <a:srgbClr val="000000"/>
                </a:solidFill>
                <a:latin typeface="CIDFont+F4"/>
              </a:rPr>
              <a:t>von ihnen Spieler der unteren</a:t>
            </a:r>
          </a:p>
          <a:p>
            <a:r>
              <a:rPr lang="de-DE" dirty="0">
                <a:solidFill>
                  <a:srgbClr val="000000"/>
                </a:solidFill>
                <a:latin typeface="CIDFont+F4"/>
              </a:rPr>
              <a:t>Mannschaft. Für diese Spieler treten die Schutzbestimmungen </a:t>
            </a:r>
            <a:r>
              <a:rPr lang="de-DE" dirty="0">
                <a:solidFill>
                  <a:srgbClr val="FF0000"/>
                </a:solidFill>
                <a:latin typeface="CIDFont+F4"/>
              </a:rPr>
              <a:t>neu in Kraft</a:t>
            </a:r>
            <a:r>
              <a:rPr lang="de-DE" dirty="0">
                <a:solidFill>
                  <a:srgbClr val="000000"/>
                </a:solidFill>
                <a:latin typeface="CIDFont+F4"/>
              </a:rPr>
              <a:t>.</a:t>
            </a:r>
          </a:p>
          <a:p>
            <a:r>
              <a:rPr lang="de-DE" dirty="0">
                <a:solidFill>
                  <a:srgbClr val="000000"/>
                </a:solidFill>
                <a:latin typeface="CIDFont+F4"/>
              </a:rPr>
              <a:t>(9) </a:t>
            </a:r>
            <a:r>
              <a:rPr lang="de-DE" dirty="0">
                <a:solidFill>
                  <a:srgbClr val="FF0000"/>
                </a:solidFill>
                <a:latin typeface="CIDFont+F4"/>
              </a:rPr>
              <a:t>Nur durch den berechtigten Einsatz </a:t>
            </a:r>
            <a:r>
              <a:rPr lang="de-DE" dirty="0">
                <a:solidFill>
                  <a:srgbClr val="000000"/>
                </a:solidFill>
                <a:latin typeface="CIDFont+F4"/>
              </a:rPr>
              <a:t>eines Juniors einer höheren Mannschaft in einer</a:t>
            </a:r>
          </a:p>
          <a:p>
            <a:r>
              <a:rPr lang="de-DE" dirty="0">
                <a:solidFill>
                  <a:srgbClr val="000000"/>
                </a:solidFill>
                <a:latin typeface="CIDFont+F4"/>
              </a:rPr>
              <a:t>unteren Mannschaft nach </a:t>
            </a:r>
            <a:r>
              <a:rPr lang="de-DE" dirty="0">
                <a:solidFill>
                  <a:srgbClr val="FF0000"/>
                </a:solidFill>
                <a:latin typeface="CIDFont+F4"/>
              </a:rPr>
              <a:t>ordnungsgemäßer Einhaltung der 10-Tage-Frist </a:t>
            </a:r>
            <a:r>
              <a:rPr lang="de-DE" dirty="0">
                <a:solidFill>
                  <a:srgbClr val="000000"/>
                </a:solidFill>
                <a:latin typeface="CIDFont+F4"/>
              </a:rPr>
              <a:t>wird er</a:t>
            </a:r>
          </a:p>
          <a:p>
            <a:r>
              <a:rPr lang="de-DE" dirty="0">
                <a:solidFill>
                  <a:srgbClr val="000000"/>
                </a:solidFill>
                <a:latin typeface="CIDFont+F4"/>
              </a:rPr>
              <a:t>Spieler der unteren Mannschaft. </a:t>
            </a:r>
            <a:r>
              <a:rPr lang="de-DE" dirty="0">
                <a:solidFill>
                  <a:srgbClr val="FF0000"/>
                </a:solidFill>
                <a:latin typeface="CIDFont+F4"/>
              </a:rPr>
              <a:t>Er wird erst dann wieder Spieler der höheren</a:t>
            </a:r>
          </a:p>
          <a:p>
            <a:r>
              <a:rPr lang="de-DE" dirty="0">
                <a:solidFill>
                  <a:srgbClr val="FF0000"/>
                </a:solidFill>
                <a:latin typeface="CIDFont+F4"/>
              </a:rPr>
              <a:t>Mannschaft, wenn er </a:t>
            </a:r>
            <a:r>
              <a:rPr lang="de-DE" dirty="0">
                <a:solidFill>
                  <a:srgbClr val="FF0000"/>
                </a:solidFill>
                <a:latin typeface="CIDFont+F2"/>
              </a:rPr>
              <a:t>danach </a:t>
            </a:r>
            <a:r>
              <a:rPr lang="de-DE" dirty="0">
                <a:solidFill>
                  <a:srgbClr val="FF0000"/>
                </a:solidFill>
                <a:latin typeface="CIDFont+F4"/>
              </a:rPr>
              <a:t>zweimal innerhalb von vier Wochen in der höheren</a:t>
            </a:r>
          </a:p>
          <a:p>
            <a:r>
              <a:rPr lang="de-DE" dirty="0">
                <a:solidFill>
                  <a:srgbClr val="FF0000"/>
                </a:solidFill>
                <a:latin typeface="CIDFont+F4"/>
              </a:rPr>
              <a:t>Mannschaft eingesetzt worden ist.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036518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1343" y="204430"/>
            <a:ext cx="7106642" cy="1105054"/>
          </a:xfrm>
          <a:prstGeom prst="rect">
            <a:avLst/>
          </a:prstGeom>
        </p:spPr>
      </p:pic>
      <p:sp>
        <p:nvSpPr>
          <p:cNvPr id="3" name="Rechteck 2"/>
          <p:cNvSpPr/>
          <p:nvPr/>
        </p:nvSpPr>
        <p:spPr>
          <a:xfrm>
            <a:off x="1549166" y="1703089"/>
            <a:ext cx="8517623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dirty="0">
                <a:solidFill>
                  <a:srgbClr val="000000"/>
                </a:solidFill>
                <a:latin typeface="CIDFont+F2"/>
              </a:rPr>
              <a:t>§ 8 </a:t>
            </a:r>
            <a:r>
              <a:rPr lang="de-DE" dirty="0" err="1">
                <a:solidFill>
                  <a:srgbClr val="000000"/>
                </a:solidFill>
                <a:latin typeface="CIDFont+F2"/>
              </a:rPr>
              <a:t>JSpO</a:t>
            </a:r>
            <a:r>
              <a:rPr lang="de-DE" dirty="0">
                <a:solidFill>
                  <a:srgbClr val="000000"/>
                </a:solidFill>
                <a:latin typeface="CIDFont+F2"/>
              </a:rPr>
              <a:t>/WDFV – Umfang der Spielerlaubnis und Spielberechtigung in</a:t>
            </a:r>
          </a:p>
          <a:p>
            <a:pPr algn="ctr"/>
            <a:r>
              <a:rPr lang="de-DE" dirty="0">
                <a:solidFill>
                  <a:srgbClr val="000000"/>
                </a:solidFill>
                <a:latin typeface="CIDFont+F2"/>
              </a:rPr>
              <a:t>Pflichtspielen - </a:t>
            </a:r>
            <a:r>
              <a:rPr lang="de-DE" dirty="0">
                <a:solidFill>
                  <a:srgbClr val="FF0000"/>
                </a:solidFill>
                <a:latin typeface="CIDFont+F2"/>
              </a:rPr>
              <a:t>ausgenommen Pokalspiele </a:t>
            </a:r>
            <a:r>
              <a:rPr lang="de-DE" dirty="0">
                <a:solidFill>
                  <a:srgbClr val="000000"/>
                </a:solidFill>
                <a:latin typeface="CIDFont+F2"/>
              </a:rPr>
              <a:t>- bei einem Wechsel von der höheren</a:t>
            </a:r>
          </a:p>
          <a:p>
            <a:pPr algn="ctr"/>
            <a:r>
              <a:rPr lang="de-DE" dirty="0">
                <a:solidFill>
                  <a:srgbClr val="000000"/>
                </a:solidFill>
                <a:latin typeface="CIDFont+F2"/>
              </a:rPr>
              <a:t>Mannschaft in die untere </a:t>
            </a:r>
            <a:r>
              <a:rPr lang="de-DE" dirty="0" smtClean="0">
                <a:solidFill>
                  <a:srgbClr val="000000"/>
                </a:solidFill>
                <a:latin typeface="CIDFont+F2"/>
              </a:rPr>
              <a:t>Mannschaft</a:t>
            </a:r>
          </a:p>
          <a:p>
            <a:pPr algn="ctr"/>
            <a:endParaRPr lang="de-DE" dirty="0">
              <a:solidFill>
                <a:srgbClr val="000000"/>
              </a:solidFill>
              <a:latin typeface="CIDFont+F2"/>
            </a:endParaRPr>
          </a:p>
          <a:p>
            <a:r>
              <a:rPr lang="de-DE" dirty="0">
                <a:solidFill>
                  <a:srgbClr val="000000"/>
                </a:solidFill>
                <a:latin typeface="CIDFont+F4"/>
              </a:rPr>
              <a:t>(10) Spieler, die </a:t>
            </a:r>
            <a:r>
              <a:rPr lang="de-DE" dirty="0">
                <a:solidFill>
                  <a:srgbClr val="FF0000"/>
                </a:solidFill>
                <a:latin typeface="CIDFont+F4"/>
              </a:rPr>
              <a:t>bei Ablauf des 30. April </a:t>
            </a:r>
            <a:r>
              <a:rPr lang="de-DE" dirty="0">
                <a:solidFill>
                  <a:srgbClr val="000000"/>
                </a:solidFill>
                <a:latin typeface="CIDFont+F4"/>
              </a:rPr>
              <a:t>eines Spieljahres </a:t>
            </a:r>
            <a:r>
              <a:rPr lang="de-DE" dirty="0">
                <a:solidFill>
                  <a:srgbClr val="FF0000"/>
                </a:solidFill>
                <a:latin typeface="CIDFont+F4"/>
              </a:rPr>
              <a:t>Spieler der höheren</a:t>
            </a:r>
          </a:p>
          <a:p>
            <a:r>
              <a:rPr lang="de-DE" dirty="0">
                <a:solidFill>
                  <a:srgbClr val="FF0000"/>
                </a:solidFill>
                <a:latin typeface="CIDFont+F4"/>
              </a:rPr>
              <a:t>Mannschaft </a:t>
            </a:r>
            <a:r>
              <a:rPr lang="de-DE" dirty="0">
                <a:solidFill>
                  <a:srgbClr val="000000"/>
                </a:solidFill>
                <a:latin typeface="CIDFont+F4"/>
              </a:rPr>
              <a:t>sind, dürfen abweichend von (1) bis (9) </a:t>
            </a:r>
            <a:r>
              <a:rPr lang="de-DE" dirty="0">
                <a:solidFill>
                  <a:srgbClr val="FF0000"/>
                </a:solidFill>
                <a:latin typeface="CIDFont+F4"/>
              </a:rPr>
              <a:t>in den nachfolgenden</a:t>
            </a:r>
          </a:p>
          <a:p>
            <a:r>
              <a:rPr lang="de-DE" dirty="0">
                <a:solidFill>
                  <a:srgbClr val="FF0000"/>
                </a:solidFill>
                <a:latin typeface="CIDFont+F4"/>
              </a:rPr>
              <a:t>Meisterschaftsspielen der unteren Mannschaft nicht mehr eingesetzt werden</a:t>
            </a:r>
            <a:r>
              <a:rPr lang="de-DE" dirty="0">
                <a:solidFill>
                  <a:srgbClr val="000000"/>
                </a:solidFill>
                <a:latin typeface="CIDFont+F4"/>
              </a:rPr>
              <a:t>.</a:t>
            </a:r>
          </a:p>
          <a:p>
            <a:r>
              <a:rPr lang="de-DE" dirty="0">
                <a:solidFill>
                  <a:srgbClr val="000000"/>
                </a:solidFill>
                <a:latin typeface="CIDFont+F4"/>
              </a:rPr>
              <a:t>Ausgenommen sind die Spieler einer höheren Mannschaft, die mindestens </a:t>
            </a:r>
            <a:r>
              <a:rPr lang="de-DE" dirty="0">
                <a:solidFill>
                  <a:srgbClr val="000000"/>
                </a:solidFill>
                <a:latin typeface="CIDFont+F2"/>
              </a:rPr>
              <a:t>sechs</a:t>
            </a:r>
          </a:p>
          <a:p>
            <a:r>
              <a:rPr lang="de-DE" dirty="0">
                <a:solidFill>
                  <a:srgbClr val="000000"/>
                </a:solidFill>
                <a:latin typeface="CIDFont+F4"/>
              </a:rPr>
              <a:t>Wochen vor dem 1. Mai des Spieljahres in Pflichtspielen nicht mehr zum Einsatz</a:t>
            </a:r>
          </a:p>
          <a:p>
            <a:r>
              <a:rPr lang="de-DE" dirty="0">
                <a:solidFill>
                  <a:srgbClr val="000000"/>
                </a:solidFill>
                <a:latin typeface="CIDFont+F4"/>
              </a:rPr>
              <a:t>gekommen sind. Diese Frist beginnt bei Sperrstrafen erst nach Ablauf der Sperre.</a:t>
            </a:r>
          </a:p>
          <a:p>
            <a:r>
              <a:rPr lang="de-DE" dirty="0">
                <a:solidFill>
                  <a:srgbClr val="000000"/>
                </a:solidFill>
                <a:latin typeface="CIDFont+F4"/>
              </a:rPr>
              <a:t>Analog (6) dürfen an einem Spieltag nur zwei Junioren aus der höheren Mannschaft </a:t>
            </a:r>
            <a:r>
              <a:rPr lang="de-DE" dirty="0" smtClean="0">
                <a:solidFill>
                  <a:srgbClr val="000000"/>
                </a:solidFill>
                <a:latin typeface="CIDFont+F4"/>
              </a:rPr>
              <a:t>in der </a:t>
            </a:r>
            <a:r>
              <a:rPr lang="de-DE" dirty="0">
                <a:solidFill>
                  <a:srgbClr val="000000"/>
                </a:solidFill>
                <a:latin typeface="CIDFont+F4"/>
              </a:rPr>
              <a:t>unteren Mannschaft eingesetzt werden</a:t>
            </a:r>
            <a:r>
              <a:rPr lang="de-DE" dirty="0" smtClean="0">
                <a:solidFill>
                  <a:srgbClr val="000000"/>
                </a:solidFill>
                <a:latin typeface="CIDFont+F4"/>
              </a:rPr>
              <a:t>.</a:t>
            </a:r>
          </a:p>
          <a:p>
            <a:endParaRPr lang="de-DE" dirty="0">
              <a:solidFill>
                <a:srgbClr val="000000"/>
              </a:solidFill>
              <a:latin typeface="CIDFont+F4"/>
            </a:endParaRPr>
          </a:p>
          <a:p>
            <a:r>
              <a:rPr lang="de-DE" dirty="0">
                <a:solidFill>
                  <a:srgbClr val="000000"/>
                </a:solidFill>
                <a:latin typeface="CIDFont+F4"/>
              </a:rPr>
              <a:t>(11) Bei Entscheidungsspielen um den Aufstieg zu Spielklassen des </a:t>
            </a:r>
            <a:r>
              <a:rPr lang="de-DE" dirty="0" smtClean="0">
                <a:solidFill>
                  <a:srgbClr val="000000"/>
                </a:solidFill>
                <a:latin typeface="CIDFont+F4"/>
              </a:rPr>
              <a:t>Landesverbandes sind </a:t>
            </a:r>
            <a:r>
              <a:rPr lang="de-DE" dirty="0">
                <a:solidFill>
                  <a:srgbClr val="000000"/>
                </a:solidFill>
                <a:latin typeface="CIDFont+F4"/>
              </a:rPr>
              <a:t>auch Spieler nach den Bestimmungen des (5) in Verbindung mit (10) spielberechtigt.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651836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2341343" y="2967335"/>
            <a:ext cx="710664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800" dirty="0"/>
              <a:t>(10) Keine Juniorenmannschaft und kein Junior dürfen an einem Tag an mehr als einem</a:t>
            </a:r>
          </a:p>
          <a:p>
            <a:r>
              <a:rPr lang="de-DE" sz="2800" dirty="0"/>
              <a:t>Juniorenspiel bzw. Juniorenturnier teilnehmen.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1343" y="204430"/>
            <a:ext cx="7106642" cy="1105054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>
          <a:xfrm>
            <a:off x="2341343" y="1876799"/>
            <a:ext cx="26481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800" dirty="0"/>
              <a:t>§ 16 Spielbetrieb</a:t>
            </a:r>
            <a:endParaRPr lang="de-DE" sz="2800" dirty="0"/>
          </a:p>
        </p:txBody>
      </p:sp>
    </p:spTree>
    <p:extLst>
      <p:ext uri="{BB962C8B-B14F-4D97-AF65-F5344CB8AC3E}">
        <p14:creationId xmlns:p14="http://schemas.microsoft.com/office/powerpoint/2010/main" val="27775285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807</Words>
  <Application>Microsoft Office PowerPoint</Application>
  <PresentationFormat>Breitbild</PresentationFormat>
  <Paragraphs>76</Paragraphs>
  <Slides>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CIDFont+F2</vt:lpstr>
      <vt:lpstr>CIDFont+F4</vt:lpstr>
      <vt:lpstr>Office</vt:lpstr>
      <vt:lpstr>Festspielregelung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Festspielregelung</dc:title>
  <dc:creator>locfra@web.de</dc:creator>
  <cp:lastModifiedBy>locfra@web.de</cp:lastModifiedBy>
  <cp:revision>6</cp:revision>
  <dcterms:created xsi:type="dcterms:W3CDTF">2025-02-10T14:58:03Z</dcterms:created>
  <dcterms:modified xsi:type="dcterms:W3CDTF">2025-02-11T07:59:33Z</dcterms:modified>
</cp:coreProperties>
</file>